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549" r:id="rId3"/>
    <p:sldId id="260" r:id="rId4"/>
    <p:sldId id="552" r:id="rId5"/>
    <p:sldId id="478" r:id="rId6"/>
    <p:sldId id="528" r:id="rId7"/>
    <p:sldId id="553" r:id="rId8"/>
    <p:sldId id="524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25" r:id="rId17"/>
    <p:sldId id="515" r:id="rId18"/>
    <p:sldId id="516" r:id="rId19"/>
    <p:sldId id="550" r:id="rId20"/>
    <p:sldId id="503" r:id="rId21"/>
    <p:sldId id="504" r:id="rId22"/>
    <p:sldId id="505" r:id="rId23"/>
    <p:sldId id="518" r:id="rId24"/>
    <p:sldId id="519" r:id="rId25"/>
    <p:sldId id="520" r:id="rId26"/>
    <p:sldId id="521" r:id="rId27"/>
    <p:sldId id="522" r:id="rId28"/>
    <p:sldId id="526" r:id="rId29"/>
    <p:sldId id="527" r:id="rId30"/>
    <p:sldId id="532" r:id="rId31"/>
    <p:sldId id="529" r:id="rId32"/>
    <p:sldId id="530" r:id="rId33"/>
    <p:sldId id="531" r:id="rId34"/>
    <p:sldId id="534" r:id="rId35"/>
    <p:sldId id="533" r:id="rId36"/>
    <p:sldId id="535" r:id="rId37"/>
    <p:sldId id="545" r:id="rId38"/>
    <p:sldId id="544" r:id="rId39"/>
    <p:sldId id="543" r:id="rId40"/>
    <p:sldId id="538" r:id="rId41"/>
    <p:sldId id="548" r:id="rId42"/>
    <p:sldId id="540" r:id="rId43"/>
    <p:sldId id="551" r:id="rId44"/>
    <p:sldId id="489" r:id="rId45"/>
    <p:sldId id="517" r:id="rId46"/>
    <p:sldId id="487" r:id="rId47"/>
    <p:sldId id="542" r:id="rId48"/>
    <p:sldId id="547" r:id="rId49"/>
    <p:sldId id="546" r:id="rId50"/>
    <p:sldId id="536" r:id="rId51"/>
    <p:sldId id="537" r:id="rId52"/>
    <p:sldId id="539" r:id="rId53"/>
    <p:sldId id="541" r:id="rId54"/>
    <p:sldId id="259" r:id="rId55"/>
    <p:sldId id="481" r:id="rId56"/>
    <p:sldId id="261" r:id="rId57"/>
    <p:sldId id="262" r:id="rId58"/>
    <p:sldId id="263" r:id="rId59"/>
    <p:sldId id="490" r:id="rId60"/>
    <p:sldId id="491" r:id="rId61"/>
    <p:sldId id="492" r:id="rId62"/>
    <p:sldId id="493" r:id="rId63"/>
    <p:sldId id="501" r:id="rId64"/>
    <p:sldId id="502" r:id="rId65"/>
    <p:sldId id="523" r:id="rId66"/>
    <p:sldId id="506" r:id="rId67"/>
    <p:sldId id="507" r:id="rId68"/>
    <p:sldId id="508" r:id="rId69"/>
    <p:sldId id="509" r:id="rId70"/>
    <p:sldId id="510" r:id="rId71"/>
    <p:sldId id="511" r:id="rId72"/>
    <p:sldId id="512" r:id="rId73"/>
    <p:sldId id="513" r:id="rId74"/>
    <p:sldId id="480" r:id="rId75"/>
    <p:sldId id="482" r:id="rId76"/>
    <p:sldId id="483" r:id="rId77"/>
    <p:sldId id="484" r:id="rId78"/>
    <p:sldId id="485" r:id="rId79"/>
    <p:sldId id="479" r:id="rId80"/>
    <p:sldId id="264" r:id="rId81"/>
    <p:sldId id="266" r:id="rId8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89" autoAdjust="0"/>
    <p:restoredTop sz="95755"/>
  </p:normalViewPr>
  <p:slideViewPr>
    <p:cSldViewPr snapToGrid="0" snapToObjects="1">
      <p:cViewPr varScale="1">
        <p:scale>
          <a:sx n="131" d="100"/>
          <a:sy n="131" d="100"/>
        </p:scale>
        <p:origin x="12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191001" y="3248332"/>
            <a:ext cx="6486624" cy="3373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b="1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>я </a:t>
                </a:r>
                <a:r>
                  <a:rPr lang="en" sz="2300" b="1" dirty="0">
                    <a:solidFill>
                      <a:schemeClr val="bg1"/>
                    </a:solidFill>
                  </a:rPr>
                  <a:t>RPN </a:t>
                </a:r>
                <a:r>
                  <a:rPr lang="en" sz="2300" dirty="0">
                    <a:solidFill>
                      <a:schemeClr val="bg1"/>
                    </a:solidFill>
                  </a:rPr>
                  <a:t>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  <a:blipFill>
                <a:blip r:embed="rId3"/>
                <a:stretch>
                  <a:fillRect l="-612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03905" y="978539"/>
            <a:ext cx="11535649" cy="481910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</a:t>
            </a:r>
            <a:r>
              <a:rPr lang="en" sz="2700" dirty="0" smtClean="0">
                <a:solidFill>
                  <a:schemeClr val="bg1"/>
                </a:solidFill>
              </a:rPr>
              <a:t>),</a:t>
            </a:r>
            <a:r>
              <a:rPr lang="ru-RU" sz="2700" dirty="0" smtClean="0">
                <a:solidFill>
                  <a:schemeClr val="bg1"/>
                </a:solidFill>
              </a:rPr>
              <a:t/>
            </a:r>
            <a:br>
              <a:rPr lang="ru-RU" sz="2700" dirty="0" smtClean="0">
                <a:solidFill>
                  <a:schemeClr val="bg1"/>
                </a:solidFill>
              </a:rPr>
            </a:br>
            <a:r>
              <a:rPr lang="ru-RU" sz="2700" dirty="0" smtClean="0">
                <a:solidFill>
                  <a:schemeClr val="bg1"/>
                </a:solidFill>
              </a:rPr>
              <a:t>	</a:t>
            </a:r>
            <a:r>
              <a:rPr lang="en" sz="2700" dirty="0" smtClean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87" y="3388094"/>
            <a:ext cx="5524046" cy="3401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97132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233916" y="957412"/>
            <a:ext cx="6945623" cy="517357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defRPr sz="2000"/>
            </a:pPr>
            <a:r>
              <a:rPr lang="en-US" dirty="0" smtClean="0">
                <a:solidFill>
                  <a:schemeClr val="bg1"/>
                </a:solidFill>
              </a:rPr>
              <a:t>Instant segmentation: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en-US" dirty="0" smtClean="0">
                <a:solidFill>
                  <a:schemeClr val="bg1"/>
                </a:solidFill>
              </a:rPr>
              <a:t>Loss = </a:t>
            </a:r>
            <a:r>
              <a:rPr lang="en-US" dirty="0" err="1" smtClean="0">
                <a:solidFill>
                  <a:schemeClr val="bg1"/>
                </a:solidFill>
              </a:rPr>
              <a:t>Lcls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en-US" dirty="0" err="1" smtClean="0">
                <a:solidFill>
                  <a:schemeClr val="bg1"/>
                </a:solidFill>
              </a:rPr>
              <a:t>Lreg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en-US" dirty="0" err="1" smtClean="0">
                <a:solidFill>
                  <a:schemeClr val="bg1"/>
                </a:solidFill>
              </a:rPr>
              <a:t>Lseg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294122"/>
            <a:ext cx="5213683" cy="5443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286" t="16023" r="79354"/>
          <a:stretch/>
        </p:blipFill>
        <p:spPr>
          <a:xfrm>
            <a:off x="1371600" y="5254185"/>
            <a:ext cx="2005014" cy="13739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8264" t="17039" r="53376" b="-2542"/>
          <a:stretch/>
        </p:blipFill>
        <p:spPr>
          <a:xfrm>
            <a:off x="3581982" y="5258213"/>
            <a:ext cx="2039605" cy="14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2484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Mask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2829826"/>
            <a:ext cx="6198901" cy="39173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19" y="481678"/>
            <a:ext cx="5647360" cy="589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525147" y="6377888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https://habr.com/ru/articles/665300/</a:t>
            </a:r>
          </a:p>
        </p:txBody>
      </p:sp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410032" y="142982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Faster-R-CNN -&gt; </a:t>
            </a:r>
            <a:r>
              <a:rPr sz="4800" b="1" dirty="0" smtClean="0">
                <a:solidFill>
                  <a:schemeClr val="bg1"/>
                </a:solidFill>
              </a:rPr>
              <a:t>Feature </a:t>
            </a:r>
            <a:r>
              <a:rPr sz="4800" b="1" dirty="0">
                <a:solidFill>
                  <a:schemeClr val="bg1"/>
                </a:solidFill>
              </a:rPr>
              <a:t>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, FPN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960620"/>
            <a:ext cx="11332809" cy="24118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600" b="1" dirty="0" err="1">
                <a:solidFill>
                  <a:schemeClr val="bg1"/>
                </a:solidFill>
              </a:rPr>
              <a:t>Основная</a:t>
            </a:r>
            <a:r>
              <a:rPr sz="2600" b="1" dirty="0">
                <a:solidFill>
                  <a:schemeClr val="bg1"/>
                </a:solidFill>
              </a:rPr>
              <a:t> </a:t>
            </a:r>
            <a:r>
              <a:rPr sz="2600" b="1" dirty="0" err="1">
                <a:solidFill>
                  <a:schemeClr val="bg1"/>
                </a:solidFill>
              </a:rPr>
              <a:t>идея</a:t>
            </a:r>
            <a:r>
              <a:rPr sz="2600" b="1" dirty="0">
                <a:solidFill>
                  <a:schemeClr val="bg1"/>
                </a:solidFill>
              </a:rPr>
              <a:t>: </a:t>
            </a:r>
            <a:r>
              <a:rPr sz="2600" dirty="0" err="1">
                <a:solidFill>
                  <a:schemeClr val="bg1"/>
                </a:solidFill>
              </a:rPr>
              <a:t>каждый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следующий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сети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сжимает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карту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, </a:t>
            </a:r>
            <a:r>
              <a:rPr sz="2600" dirty="0" err="1">
                <a:solidFill>
                  <a:schemeClr val="bg1"/>
                </a:solidFill>
              </a:rPr>
              <a:t>тогда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можно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потерять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часть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информации</a:t>
            </a:r>
            <a:r>
              <a:rPr lang="ru-RU" sz="26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6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600" dirty="0" err="1">
                <a:solidFill>
                  <a:schemeClr val="bg1"/>
                </a:solidFill>
              </a:rPr>
              <a:t>Дл</a:t>
            </a:r>
            <a:r>
              <a:rPr lang="ru-RU" sz="2600" dirty="0">
                <a:solidFill>
                  <a:schemeClr val="bg1"/>
                </a:solidFill>
              </a:rPr>
              <a:t>я сохранения информации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используется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пирамида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из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слоев</a:t>
            </a:r>
            <a:r>
              <a:rPr sz="26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600" dirty="0" err="1">
                <a:solidFill>
                  <a:schemeClr val="bg1"/>
                </a:solidFill>
              </a:rPr>
              <a:t>Все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сохраненные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карты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масштабируются</a:t>
            </a:r>
            <a:r>
              <a:rPr sz="2600" dirty="0">
                <a:solidFill>
                  <a:schemeClr val="bg1"/>
                </a:solidFill>
              </a:rPr>
              <a:t> и </a:t>
            </a:r>
            <a:r>
              <a:rPr sz="2600" dirty="0" err="1">
                <a:solidFill>
                  <a:schemeClr val="bg1"/>
                </a:solidFill>
              </a:rPr>
              <a:t>складываются</a:t>
            </a:r>
            <a:r>
              <a:rPr sz="2600" dirty="0">
                <a:solidFill>
                  <a:schemeClr val="bg1"/>
                </a:solidFill>
              </a:rPr>
              <a:t>.</a:t>
            </a:r>
            <a:endParaRPr lang="ru-RU" sz="26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6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600" dirty="0" err="1">
                <a:solidFill>
                  <a:schemeClr val="bg1"/>
                </a:solidFill>
              </a:rPr>
              <a:t>Анхоры</a:t>
            </a:r>
            <a:r>
              <a:rPr lang="ru-RU" sz="26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3322532"/>
            <a:ext cx="6387436" cy="3419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2514600" y="3739634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FPN Neck</a:t>
            </a:r>
            <a:endParaRPr lang="ru-RU" dirty="0"/>
          </a:p>
        </p:txBody>
      </p:sp>
      <p:pic>
        <p:nvPicPr>
          <p:cNvPr id="1026" name="Picture 2" descr="https://www.researchgate.net/publication/379999318/figure/fig5/AS:11431281305378743@1737773677679/Diverse-neck-frameworks-such-as-FPN-PANet-BiFPN-SBiFPN-and-AFPN-along-with-our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4" y="3272905"/>
            <a:ext cx="5050844" cy="31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924674" y="6581940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600" dirty="0">
                <a:solidFill>
                  <a:schemeClr val="bg1"/>
                </a:solidFill>
              </a:rPr>
              <a:t>https://www.researchgate.net/publication/379999318_E-FPN_an_enhanced_feature_pyramid_network_for_UAV_scenarios_detection/figures?lo=1</a:t>
            </a:r>
          </a:p>
        </p:txBody>
      </p:sp>
      <p:pic>
        <p:nvPicPr>
          <p:cNvPr id="1028" name="Picture 4" descr="SpanEffiDet: Span-Scale and Span-Path Feature Fusion for Object Detection |  Neural Processing Lett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3" t="1498" r="19027" b="26348"/>
          <a:stretch/>
        </p:blipFill>
        <p:spPr bwMode="auto">
          <a:xfrm>
            <a:off x="10553700" y="4904998"/>
            <a:ext cx="1421818" cy="13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925175" y="6281134"/>
            <a:ext cx="857250" cy="156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EffDet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660" y="3792603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RPN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12660" y="5227709"/>
            <a:ext cx="319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Pool = </a:t>
            </a:r>
            <a:r>
              <a:rPr lang="en-US" dirty="0" err="1" smtClean="0"/>
              <a:t>ROIPool</a:t>
            </a:r>
            <a:r>
              <a:rPr lang="en-US" dirty="0" smtClean="0"/>
              <a:t>/ROI </a:t>
            </a:r>
            <a:r>
              <a:rPr lang="en-US" dirty="0" err="1" smtClean="0"/>
              <a:t>Alighntment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54834"/>
            <a:ext cx="10919234" cy="84413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r>
              <a:rPr lang="en-US" sz="4800" b="1" dirty="0" smtClean="0">
                <a:solidFill>
                  <a:schemeClr val="bg1"/>
                </a:solidFill>
              </a:rPr>
              <a:t/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ru-RU" sz="4800" b="1" dirty="0" smtClean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132255" y="1214217"/>
            <a:ext cx="13670371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Основная проблема </a:t>
            </a:r>
            <a:r>
              <a:rPr lang="en-US" sz="2200" dirty="0" smtClean="0">
                <a:solidFill>
                  <a:schemeClr val="bg1"/>
                </a:solidFill>
              </a:rPr>
              <a:t>Faster R-CNN</a:t>
            </a:r>
            <a:r>
              <a:rPr lang="ru-RU" sz="2200" dirty="0" smtClean="0">
                <a:solidFill>
                  <a:schemeClr val="bg1"/>
                </a:solidFill>
              </a:rPr>
              <a:t>: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многоэтапный подход требует значительных вычислений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en-US" sz="2200" dirty="0" smtClean="0">
                <a:solidFill>
                  <a:schemeClr val="bg1"/>
                </a:solidFill>
              </a:rPr>
              <a:t>2 </a:t>
            </a:r>
            <a:r>
              <a:rPr lang="ru-RU" sz="2200" dirty="0" smtClean="0">
                <a:solidFill>
                  <a:schemeClr val="bg1"/>
                </a:solidFill>
              </a:rPr>
              <a:t>сети (</a:t>
            </a:r>
            <a:r>
              <a:rPr lang="en-US" sz="2200" dirty="0" smtClean="0">
                <a:solidFill>
                  <a:schemeClr val="bg1"/>
                </a:solidFill>
              </a:rPr>
              <a:t>RPN</a:t>
            </a:r>
            <a:r>
              <a:rPr lang="ru-RU" sz="2200" dirty="0" smtClean="0">
                <a:solidFill>
                  <a:schemeClr val="bg1"/>
                </a:solidFill>
              </a:rPr>
              <a:t> подсеть) – плохо </a:t>
            </a:r>
            <a:r>
              <a:rPr lang="ru-RU" sz="2200" dirty="0" err="1" smtClean="0">
                <a:solidFill>
                  <a:schemeClr val="bg1"/>
                </a:solidFill>
              </a:rPr>
              <a:t>параллелится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промежуточный </a:t>
            </a:r>
            <a:r>
              <a:rPr lang="en-US" sz="2200" dirty="0" smtClean="0">
                <a:solidFill>
                  <a:schemeClr val="bg1"/>
                </a:solidFill>
              </a:rPr>
              <a:t>NMS (RPN)</a:t>
            </a:r>
            <a:r>
              <a:rPr lang="ru-RU" sz="2200" dirty="0" smtClean="0">
                <a:solidFill>
                  <a:schemeClr val="bg1"/>
                </a:solidFill>
              </a:rPr>
              <a:t> долгий (нужен чтобы сбалансировать </a:t>
            </a:r>
            <a:r>
              <a:rPr lang="ru-RU" sz="2200" dirty="0" err="1" smtClean="0">
                <a:solidFill>
                  <a:schemeClr val="bg1"/>
                </a:solidFill>
              </a:rPr>
              <a:t>анхоры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228600" lvl="1"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Сложно работать с </a:t>
            </a:r>
            <a:r>
              <a:rPr lang="en-US" sz="2200" dirty="0">
                <a:solidFill>
                  <a:schemeClr val="bg1"/>
                </a:solidFill>
              </a:rPr>
              <a:t>hard examples (</a:t>
            </a:r>
            <a:r>
              <a:rPr lang="ru-RU" sz="2200" dirty="0">
                <a:solidFill>
                  <a:schemeClr val="bg1"/>
                </a:solidFill>
              </a:rPr>
              <a:t> маленькие объекты или сложно выделяемых объекты)</a:t>
            </a:r>
            <a:endParaRPr lang="en-US" sz="22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Головы </a:t>
            </a:r>
            <a:r>
              <a:rPr lang="en-US" sz="2200" dirty="0" smtClean="0">
                <a:solidFill>
                  <a:schemeClr val="bg1"/>
                </a:solidFill>
              </a:rPr>
              <a:t>MLP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Итоговый </a:t>
            </a:r>
            <a:r>
              <a:rPr lang="en-US" sz="2200" dirty="0" smtClean="0">
                <a:solidFill>
                  <a:schemeClr val="bg1"/>
                </a:solidFill>
              </a:rPr>
              <a:t>NMS</a:t>
            </a:r>
            <a:r>
              <a:rPr lang="ru-RU" sz="2200" dirty="0" smtClean="0">
                <a:solidFill>
                  <a:schemeClr val="bg1"/>
                </a:solidFill>
              </a:rPr>
              <a:t> все равно остается</a:t>
            </a:r>
          </a:p>
          <a:p>
            <a:pPr marL="0" indent="0" algn="just">
              <a:buNone/>
              <a:defRPr sz="2000"/>
            </a:pP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/>
          <a:stretch/>
        </p:blipFill>
        <p:spPr>
          <a:xfrm>
            <a:off x="6054291" y="3406351"/>
            <a:ext cx="6137709" cy="3400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05102"/>
            <a:ext cx="10919234" cy="11448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630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768646" y="0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p:sp>
        <p:nvSpPr>
          <p:cNvPr id="5" name="Объект 2"/>
          <p:cNvSpPr>
            <a:spLocks noGrp="1"/>
          </p:cNvSpPr>
          <p:nvPr>
            <p:ph type="body" idx="1"/>
          </p:nvPr>
        </p:nvSpPr>
        <p:spPr>
          <a:xfrm>
            <a:off x="195263" y="962025"/>
            <a:ext cx="11740063" cy="58959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Выход 10-100 тыс.:  большая часть </a:t>
            </a:r>
            <a:r>
              <a:rPr lang="ru-RU" sz="2400" dirty="0" err="1">
                <a:solidFill>
                  <a:schemeClr val="bg1"/>
                </a:solidFill>
              </a:rPr>
              <a:t>анхоров</a:t>
            </a:r>
            <a:r>
              <a:rPr lang="ru-RU" sz="2400" dirty="0">
                <a:solidFill>
                  <a:schemeClr val="bg1"/>
                </a:solidFill>
              </a:rPr>
              <a:t> пустые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Сеть </a:t>
            </a:r>
            <a:r>
              <a:rPr lang="ru-RU" sz="2400" dirty="0">
                <a:solidFill>
                  <a:schemeClr val="bg1"/>
                </a:solidFill>
              </a:rPr>
              <a:t>легко их классифицирует как фон</a:t>
            </a:r>
            <a:r>
              <a:rPr lang="en-US" sz="2400" dirty="0">
                <a:solidFill>
                  <a:schemeClr val="bg1"/>
                </a:solidFill>
              </a:rPr>
              <a:t> - easy negatives samples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Часто объекты сложны для классификации и не попадают в отбор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итогового </a:t>
            </a:r>
            <a:r>
              <a:rPr lang="en" sz="2400" dirty="0">
                <a:solidFill>
                  <a:schemeClr val="bg1"/>
                </a:solidFill>
              </a:rPr>
              <a:t>NMS </a:t>
            </a:r>
            <a:r>
              <a:rPr lang="ru-RU" sz="2400" dirty="0">
                <a:solidFill>
                  <a:schemeClr val="bg1"/>
                </a:solidFill>
              </a:rPr>
              <a:t>из-за сложности обучения для них – такие объекты называют </a:t>
            </a:r>
            <a:r>
              <a:rPr lang="en-US" sz="2400" dirty="0">
                <a:solidFill>
                  <a:schemeClr val="bg1"/>
                </a:solidFill>
              </a:rPr>
              <a:t>hard positive samples.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Для их компенсации возможны несколько подходов: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Промежуточный </a:t>
            </a:r>
            <a:r>
              <a:rPr lang="en-US" dirty="0">
                <a:solidFill>
                  <a:schemeClr val="bg1"/>
                </a:solidFill>
              </a:rPr>
              <a:t>NMS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Faster-R-CNN)</a:t>
            </a:r>
            <a:endParaRPr lang="ru-RU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Hard Negative Mining</a:t>
            </a:r>
            <a:r>
              <a:rPr lang="ru-RU" dirty="0">
                <a:solidFill>
                  <a:schemeClr val="bg1"/>
                </a:solidFill>
              </a:rPr>
              <a:t>: Формирование </a:t>
            </a:r>
            <a:r>
              <a:rPr lang="ru-RU" dirty="0" err="1">
                <a:solidFill>
                  <a:schemeClr val="bg1"/>
                </a:solidFill>
              </a:rPr>
              <a:t>минибатча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 балансом примеров (например увеличенное число примеров с только фоном)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On-line Hard Example Mining</a:t>
            </a:r>
            <a:r>
              <a:rPr lang="ru-RU" b="1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Расчет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-а по заданному соотношению примеров со сложными и простыми случаями.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Компенсация дисбаланса функцией потерь</a:t>
            </a:r>
            <a:endParaRPr lang="en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44601" y="122863"/>
            <a:ext cx="10919234" cy="6952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  <a:defRPr sz="2000"/>
                </a:pPr>
                <a:r>
                  <a:rPr lang="ru-RU" sz="2200" dirty="0" smtClean="0">
                    <a:solidFill>
                      <a:schemeClr val="bg1"/>
                    </a:solidFill>
                  </a:rPr>
                  <a:t>А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рхитектура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RetinaNet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одноэтапная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модификация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архитектур на базе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FPN. </a:t>
                </a:r>
              </a:p>
              <a:p>
                <a:pPr algn="just"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Сеть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 backbone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д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головных блока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(классификации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K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классов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x,y,w,h</a:t>
                </a:r>
                <a:r>
                  <a:rPr lang="en-US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A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анхарам</a:t>
                </a:r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Focal Loss: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классификации с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дисбалансом </a:t>
                </a:r>
                <a:r>
                  <a:rPr lang="en-US" sz="2200" dirty="0" smtClean="0">
                    <a:solidFill>
                      <a:schemeClr val="bg1"/>
                    </a:solidFill>
                  </a:rPr>
                  <a:t>hard examples:</a:t>
                </a:r>
              </a:p>
              <a:p>
                <a:pPr marL="457200" lvl="1" indent="0" algn="ctr">
                  <a:buNone/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если 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 xmlns:m="http://schemas.openxmlformats.org/officeDocument/2006/math"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 другом случае 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 smtClean="0">
                    <a:solidFill>
                      <a:schemeClr val="bg1"/>
                    </a:solidFill>
                    <a:sym typeface="Calibri"/>
                  </a:rPr>
                  <a:t>.</a:t>
                </a:r>
                <a:endParaRPr lang="ar-AE" sz="2200" dirty="0">
                  <a:solidFill>
                    <a:schemeClr val="bg1"/>
                  </a:solidFill>
                  <a:sym typeface="Calibri"/>
                </a:endParaRPr>
              </a:p>
              <a:p>
                <a:pPr lvl="1" algn="just"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  <a:blipFill>
                <a:blip r:embed="rId2"/>
                <a:stretch>
                  <a:fillRect l="-707" t="-1396" r="-7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4908884" y="2839454"/>
            <a:ext cx="7141945" cy="3874168"/>
            <a:chOff x="2034847" y="3118585"/>
            <a:chExt cx="8122613" cy="359503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9015112" y="3118585"/>
              <a:ext cx="1142348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847" y="3118585"/>
              <a:ext cx="6980265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" name="Прямоугольник 1"/>
            <p:cNvSpPr/>
            <p:nvPr/>
          </p:nvSpPr>
          <p:spPr>
            <a:xfrm>
              <a:off x="9074258" y="3263315"/>
              <a:ext cx="883403" cy="34503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9074258" y="326331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9074258" y="3336632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074257" y="342114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9074258" y="3505447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4500000">
              <a:off x="8510459" y="4813912"/>
              <a:ext cx="21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10-100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тыс.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samples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 smtClean="0">
                    <a:solidFill>
                      <a:schemeClr val="bg1"/>
                    </a:solidFill>
                  </a:rPr>
                  <a:t>Сложные </a:t>
                </a:r>
                <a:r>
                  <a:rPr lang="ru-RU" dirty="0">
                    <a:solidFill>
                      <a:schemeClr val="bg1"/>
                    </a:solidFill>
                  </a:rPr>
                  <a:t>объекты – значит маленький </a:t>
                </a:r>
                <a:r>
                  <a:rPr lang="en" dirty="0">
                    <a:solidFill>
                      <a:schemeClr val="bg1"/>
                    </a:solidFill>
                  </a:rPr>
                  <a:t>score </a:t>
                </a:r>
                <a:endParaRPr lang="en" dirty="0" smtClean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</a:t>
                </a:r>
                <a:r>
                  <a:rPr lang="en-US" dirty="0">
                    <a:solidFill>
                      <a:schemeClr val="bg1"/>
                    </a:solidFill>
                  </a:rPr>
                  <a:t> hard examples </a:t>
                </a:r>
                <a:r>
                  <a:rPr lang="ru-RU" dirty="0">
                    <a:solidFill>
                      <a:schemeClr val="bg1"/>
                    </a:solidFill>
                  </a:rPr>
                  <a:t>гораздо больший вес,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чем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easy examples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  <a:blipFill>
                <a:blip r:embed="rId4"/>
                <a:stretch>
                  <a:fillRect t="-1064" r="-1364" b="-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780982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61744" y="3724531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5102773" y="37166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521598" y="3697401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l="2286" t="16023" r="79354"/>
          <a:stretch/>
        </p:blipFill>
        <p:spPr>
          <a:xfrm>
            <a:off x="233916" y="4160219"/>
            <a:ext cx="2319689" cy="158954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/>
          <a:srcRect l="28264" t="17039" r="53376" b="-2542"/>
          <a:stretch/>
        </p:blipFill>
        <p:spPr>
          <a:xfrm>
            <a:off x="2610249" y="4186990"/>
            <a:ext cx="2319689" cy="161841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"/>
          <a:srcRect l="54852" t="16024" r="26788" b="-1"/>
          <a:stretch/>
        </p:blipFill>
        <p:spPr>
          <a:xfrm>
            <a:off x="5043226" y="4169844"/>
            <a:ext cx="2319689" cy="158954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l="80983" t="17041" r="657" b="-1018"/>
          <a:stretch/>
        </p:blipFill>
        <p:spPr>
          <a:xfrm>
            <a:off x="7589491" y="4160219"/>
            <a:ext cx="2319689" cy="158954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80983" t="17041" r="657" b="-1018"/>
          <a:stretch/>
        </p:blipFill>
        <p:spPr>
          <a:xfrm>
            <a:off x="10052132" y="4294567"/>
            <a:ext cx="1927569" cy="132084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165080" y="4427220"/>
            <a:ext cx="162306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10235098" y="3716652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Localization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942486" cy="2584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1"/>
            <a:ext cx="6426201" cy="2632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7×7×2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6" y="3462227"/>
            <a:ext cx="9763290" cy="3148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 × 26 × 512→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 × 13 × 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5" y="3877084"/>
            <a:ext cx="8768975" cy="28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3600450" y="2484846"/>
            <a:ext cx="7677150" cy="3924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r>
              <a:rPr lang="en-US" sz="1600" dirty="0">
                <a:solidFill>
                  <a:schemeClr val="bg1"/>
                </a:solidFill>
                <a:latin typeface="medium-content-sans-serif-fon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045769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8395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Особенности </a:t>
            </a:r>
            <a:r>
              <a:rPr lang="en-US" sz="4800" b="1" dirty="0" smtClean="0">
                <a:solidFill>
                  <a:schemeClr val="bg1"/>
                </a:solidFill>
              </a:rPr>
              <a:t>Object </a:t>
            </a:r>
            <a:r>
              <a:rPr lang="en-US" sz="4800" b="1" dirty="0">
                <a:solidFill>
                  <a:schemeClr val="bg1"/>
                </a:solidFill>
              </a:rPr>
              <a:t>detection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55958" y="1102495"/>
            <a:ext cx="10773111" cy="304660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 sz="2000"/>
            </a:pPr>
            <a:r>
              <a:rPr lang="ru-RU" sz="2400" b="1" dirty="0" smtClean="0">
                <a:solidFill>
                  <a:schemeClr val="bg1"/>
                </a:solidFill>
              </a:rPr>
              <a:t>комбинация </a:t>
            </a:r>
            <a:r>
              <a:rPr lang="ru-RU" sz="2400" b="1" dirty="0">
                <a:solidFill>
                  <a:schemeClr val="bg1"/>
                </a:solidFill>
              </a:rPr>
              <a:t>задач регрессии и </a:t>
            </a:r>
            <a:r>
              <a:rPr lang="ru-RU" sz="2400" b="1" dirty="0" smtClean="0">
                <a:solidFill>
                  <a:schemeClr val="bg1"/>
                </a:solidFill>
              </a:rPr>
              <a:t>классификации:</a:t>
            </a:r>
          </a:p>
          <a:p>
            <a:pPr lvl="1">
              <a:defRPr sz="2000"/>
            </a:pPr>
            <a:r>
              <a:rPr lang="ru-RU" sz="2000" b="1" dirty="0" smtClean="0">
                <a:solidFill>
                  <a:schemeClr val="bg1"/>
                </a:solidFill>
              </a:rPr>
              <a:t>Напр. оценка позиции </a:t>
            </a:r>
            <a:r>
              <a:rPr lang="ru-RU" sz="2000" dirty="0" smtClean="0">
                <a:solidFill>
                  <a:schemeClr val="bg1"/>
                </a:solidFill>
              </a:rPr>
              <a:t>– это задача регрессии, одновременно классификации объекта</a:t>
            </a:r>
            <a:r>
              <a:rPr lang="ru-RU" sz="2000" b="1" dirty="0" smtClean="0">
                <a:solidFill>
                  <a:schemeClr val="bg1"/>
                </a:solidFill>
              </a:rPr>
              <a:t>.</a:t>
            </a:r>
          </a:p>
          <a:p>
            <a:pPr>
              <a:defRPr sz="2000"/>
            </a:pPr>
            <a:r>
              <a:rPr lang="ru-RU" sz="2400" b="1" dirty="0" smtClean="0">
                <a:solidFill>
                  <a:schemeClr val="bg1"/>
                </a:solidFill>
              </a:rPr>
              <a:t>Количество каналов </a:t>
            </a:r>
            <a:r>
              <a:rPr lang="ru-RU" sz="2400" dirty="0" smtClean="0">
                <a:solidFill>
                  <a:schemeClr val="bg1"/>
                </a:solidFill>
              </a:rPr>
              <a:t>(или другой </a:t>
            </a:r>
            <a:r>
              <a:rPr lang="ru-RU" sz="2400" dirty="0" err="1" smtClean="0">
                <a:solidFill>
                  <a:schemeClr val="bg1"/>
                </a:solidFill>
              </a:rPr>
              <a:t>размености</a:t>
            </a:r>
            <a:r>
              <a:rPr lang="ru-RU" sz="2400" dirty="0" smtClean="0">
                <a:solidFill>
                  <a:schemeClr val="bg1"/>
                </a:solidFill>
              </a:rPr>
              <a:t>) выходов ограничено максимальным числом объектов.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Большая часть выходов пустые или фон  – отсюда дисбаланс классов.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Объекты разного размера, в разном к-</a:t>
            </a:r>
            <a:r>
              <a:rPr lang="ru-RU" sz="2000" dirty="0" err="1" smtClean="0">
                <a:solidFill>
                  <a:schemeClr val="bg1"/>
                </a:solidFill>
              </a:rPr>
              <a:t>ве</a:t>
            </a:r>
            <a:r>
              <a:rPr lang="ru-RU" sz="2000" dirty="0" smtClean="0">
                <a:solidFill>
                  <a:schemeClr val="bg1"/>
                </a:solidFill>
              </a:rPr>
              <a:t> представлены в выборке и </a:t>
            </a:r>
            <a:r>
              <a:rPr lang="ru-RU" sz="2000" dirty="0" err="1" smtClean="0">
                <a:solidFill>
                  <a:schemeClr val="bg1"/>
                </a:solidFill>
              </a:rPr>
              <a:t>тд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Один и тот же объект может быть найден несколько раз одновременно.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Но с разной вероятностью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Также объекты могут и пересекаться.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Доп. Качество разметки – сильно влияет.</a:t>
            </a:r>
          </a:p>
          <a:p>
            <a:pPr>
              <a:defRPr sz="2000"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10390057" y="1187025"/>
            <a:ext cx="0" cy="263006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0444289" y="1187025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Loss = </a:t>
            </a:r>
            <a:r>
              <a:rPr lang="en-US" b="1" dirty="0" err="1" smtClean="0">
                <a:solidFill>
                  <a:schemeClr val="bg1"/>
                </a:solidFill>
              </a:rPr>
              <a:t>Lcls+Lreg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0452958" y="1591572"/>
            <a:ext cx="177747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Дисбаланс: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negative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0436751" y="3099724"/>
            <a:ext cx="1729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Спец. Алг.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Отбора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 объектов </a:t>
            </a:r>
            <a:r>
              <a:rPr lang="en-US" dirty="0" smtClean="0">
                <a:solidFill>
                  <a:schemeClr val="bg1"/>
                </a:solidFill>
              </a:rPr>
              <a:t>NMS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576141" y="124849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119971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7" y="1155367"/>
            <a:ext cx="4984753" cy="53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774988" cy="55945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</a:t>
            </a:r>
            <a:r>
              <a:rPr lang="en" sz="2400" b="1" dirty="0" smtClean="0">
                <a:solidFill>
                  <a:schemeClr val="bg1"/>
                </a:solidFill>
              </a:rPr>
              <a:t>queries</a:t>
            </a:r>
            <a:r>
              <a:rPr lang="ru-RU" sz="2400" b="1" dirty="0" smtClean="0">
                <a:solidFill>
                  <a:schemeClr val="bg1"/>
                </a:solidFill>
              </a:rPr>
              <a:t> нулями </a:t>
            </a:r>
            <a:r>
              <a:rPr lang="ru-RU" sz="2400" dirty="0" smtClean="0">
                <a:solidFill>
                  <a:schemeClr val="bg1"/>
                </a:solidFill>
              </a:rPr>
              <a:t>существенно увеличивает </a:t>
            </a:r>
            <a:r>
              <a:rPr lang="ru-RU" sz="2400" dirty="0">
                <a:solidFill>
                  <a:schemeClr val="bg1"/>
                </a:solidFill>
              </a:rPr>
              <a:t>время обучения — </a:t>
            </a:r>
            <a:r>
              <a:rPr lang="en" sz="2400" b="1" dirty="0">
                <a:solidFill>
                  <a:schemeClr val="bg1"/>
                </a:solidFill>
              </a:rPr>
              <a:t>queries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должны </a:t>
            </a:r>
            <a:r>
              <a:rPr lang="ru-RU" sz="2400" dirty="0" smtClean="0">
                <a:solidFill>
                  <a:schemeClr val="bg1"/>
                </a:solidFill>
              </a:rPr>
              <a:t>научиться </a:t>
            </a:r>
            <a:r>
              <a:rPr lang="ru-RU" sz="2400" dirty="0">
                <a:solidFill>
                  <a:schemeClr val="bg1"/>
                </a:solidFill>
              </a:rPr>
              <a:t>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 smtClean="0">
                <a:solidFill>
                  <a:schemeClr val="bg1"/>
                </a:solidFill>
              </a:rPr>
              <a:t>Один масштаб разрешения - </a:t>
            </a:r>
            <a:r>
              <a:rPr lang="ru-RU" sz="2400" dirty="0" smtClean="0">
                <a:solidFill>
                  <a:schemeClr val="bg1"/>
                </a:solidFill>
              </a:rPr>
              <a:t>слишком </a:t>
            </a:r>
            <a:r>
              <a:rPr lang="ru-RU" sz="2400" dirty="0">
                <a:solidFill>
                  <a:schemeClr val="bg1"/>
                </a:solidFill>
              </a:rPr>
              <a:t>маленькое разрешение для точной детекции небольших объектов. 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 algn="just"/>
            <a:r>
              <a:rPr lang="ru-RU" dirty="0" smtClean="0">
                <a:solidFill>
                  <a:schemeClr val="bg1"/>
                </a:solidFill>
              </a:rPr>
              <a:t>операции </a:t>
            </a:r>
            <a:r>
              <a:rPr lang="en" dirty="0">
                <a:solidFill>
                  <a:schemeClr val="bg1"/>
                </a:solidFill>
              </a:rPr>
              <a:t>self-attention </a:t>
            </a:r>
            <a:r>
              <a:rPr lang="ru-RU" dirty="0">
                <a:solidFill>
                  <a:schemeClr val="bg1"/>
                </a:solidFill>
              </a:rPr>
              <a:t>в энкодере и </a:t>
            </a:r>
            <a:r>
              <a:rPr lang="en" dirty="0">
                <a:solidFill>
                  <a:schemeClr val="bg1"/>
                </a:solidFill>
              </a:rPr>
              <a:t>cross-attention </a:t>
            </a:r>
            <a:r>
              <a:rPr lang="ru-RU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dirty="0">
                <a:solidFill>
                  <a:schemeClr val="bg1"/>
                </a:solidFill>
              </a:rPr>
              <a:t>attention </a:t>
            </a:r>
            <a:r>
              <a:rPr lang="ru-RU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большие затраты по времени и памяти на </a:t>
            </a:r>
            <a:r>
              <a:rPr lang="ru-RU" sz="2400" dirty="0" err="1" smtClean="0">
                <a:solidFill>
                  <a:schemeClr val="bg1"/>
                </a:solidFill>
              </a:rPr>
              <a:t>инференсе</a:t>
            </a:r>
            <a:r>
              <a:rPr lang="ru-RU" sz="2400" dirty="0" smtClean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 smtClean="0">
                <a:solidFill>
                  <a:schemeClr val="bg1"/>
                </a:solidFill>
              </a:rPr>
              <a:t>Attention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Faster-DETR – PAN </a:t>
            </a:r>
            <a:r>
              <a:rPr lang="ru-RU" dirty="0">
                <a:solidFill>
                  <a:schemeClr val="bg1"/>
                </a:solidFill>
              </a:rPr>
              <a:t>для маленьких объектов,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оптимизация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multi-scale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Anchor </a:t>
            </a:r>
            <a:r>
              <a:rPr lang="en" dirty="0">
                <a:solidFill>
                  <a:schemeClr val="bg1"/>
                </a:solidFill>
              </a:rPr>
              <a:t>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 smtClean="0">
                <a:solidFill>
                  <a:schemeClr val="bg1"/>
                </a:solidFill>
              </a:rPr>
              <a:t>YOLO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V2/V3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ru-RU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8054" y="6015578"/>
            <a:ext cx="78285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>
                <a:solidFill>
                  <a:schemeClr val="bg1"/>
                </a:solidFill>
              </a:rPr>
              <a:t>https://sh-tsang.medium.com/brief-review-lite-detr-an-interleaved-multi-scale-encoder-for-efficient-detr-a80f86f92c1d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</a:t>
            </a:r>
            <a:r>
              <a:rPr lang="en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</a:t>
            </a:r>
            <a:r>
              <a:rPr lang="en-US" sz="2400" b="1" dirty="0" smtClean="0">
                <a:solidFill>
                  <a:schemeClr val="bg1"/>
                </a:solidFill>
              </a:rPr>
              <a:t>interactions</a:t>
            </a:r>
            <a:r>
              <a:rPr lang="ru-RU" sz="2400" b="1" dirty="0" smtClean="0">
                <a:solidFill>
                  <a:schemeClr val="bg1"/>
                </a:solidFill>
              </a:rPr>
              <a:t> –</a:t>
            </a:r>
            <a:br>
              <a:rPr lang="ru-RU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для </a:t>
            </a:r>
            <a:r>
              <a:rPr lang="ru-RU" sz="2400" dirty="0" smtClean="0">
                <a:solidFill>
                  <a:schemeClr val="bg1"/>
                </a:solidFill>
              </a:rPr>
              <a:t>преобразование  </a:t>
            </a:r>
            <a:r>
              <a:rPr lang="en-US" sz="2400" dirty="0" smtClean="0">
                <a:solidFill>
                  <a:schemeClr val="bg1"/>
                </a:solidFill>
              </a:rPr>
              <a:t>multiscale feature map</a:t>
            </a:r>
            <a:r>
              <a:rPr lang="ru-RU" sz="2400" dirty="0" smtClean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marL="228600" lvl="1"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</a:rPr>
              <a:t>Uncertainty-minimal Query Selection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- Отбор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с минимальной неопределенностью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Transformer </a:t>
            </a:r>
            <a:r>
              <a:rPr lang="en" sz="2400" b="1" dirty="0">
                <a:solidFill>
                  <a:schemeClr val="bg1"/>
                </a:solidFill>
              </a:rPr>
              <a:t>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+ </a:t>
            </a:r>
            <a:r>
              <a:rPr lang="ru-RU" sz="2400" dirty="0" smtClean="0">
                <a:solidFill>
                  <a:schemeClr val="bg1"/>
                </a:solidFill>
              </a:rPr>
              <a:t>головная часть.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66" y="3060834"/>
            <a:ext cx="9588416" cy="32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Исплоьзуется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b="1" dirty="0" smtClean="0">
                <a:solidFill>
                  <a:schemeClr val="bg1"/>
                </a:solidFill>
              </a:rPr>
              <a:t>CNN-</a:t>
            </a:r>
            <a:r>
              <a:rPr lang="ru-RU" sz="2400" b="1" dirty="0" err="1" smtClean="0">
                <a:solidFill>
                  <a:schemeClr val="bg1"/>
                </a:solidFill>
              </a:rPr>
              <a:t>бэкбон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ResNet</a:t>
            </a:r>
            <a:r>
              <a:rPr lang="en-US" sz="2400" b="1" dirty="0" smtClean="0">
                <a:solidFill>
                  <a:schemeClr val="bg1"/>
                </a:solidFill>
              </a:rPr>
              <a:t>-like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</a:t>
            </a:r>
            <a:r>
              <a:rPr lang="en" sz="2400" dirty="0" smtClean="0">
                <a:solidFill>
                  <a:schemeClr val="bg1"/>
                </a:solidFill>
              </a:rPr>
              <a:t>maps S3, S4, S5;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9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53" y="1603900"/>
            <a:ext cx="7211497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732597"/>
            <a:ext cx="12080444" cy="62578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-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interactions</a:t>
            </a:r>
            <a:r>
              <a:rPr lang="ru-RU" sz="2400" b="1" dirty="0">
                <a:solidFill>
                  <a:schemeClr val="bg1"/>
                </a:solidFill>
              </a:rPr>
              <a:t> –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для </a:t>
            </a:r>
            <a:r>
              <a:rPr lang="ru-RU" sz="2400" dirty="0">
                <a:solidFill>
                  <a:schemeClr val="bg1"/>
                </a:solidFill>
              </a:rPr>
              <a:t>преобразование  </a:t>
            </a:r>
            <a:r>
              <a:rPr lang="en-US" sz="2400" dirty="0">
                <a:solidFill>
                  <a:schemeClr val="bg1"/>
                </a:solidFill>
              </a:rPr>
              <a:t>multiscale feature map</a:t>
            </a:r>
            <a:r>
              <a:rPr lang="ru-RU" sz="2400" dirty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lvl="1"/>
            <a:r>
              <a:rPr lang="ru-RU" b="1" dirty="0" err="1" smtClean="0">
                <a:solidFill>
                  <a:schemeClr val="bg1"/>
                </a:solidFill>
              </a:rPr>
              <a:t>Фичи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S3, S4, </a:t>
            </a:r>
            <a:r>
              <a:rPr lang="en-US" b="1" dirty="0" smtClean="0">
                <a:solidFill>
                  <a:schemeClr val="bg1"/>
                </a:solidFill>
              </a:rPr>
              <a:t>S5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CNN backbone </a:t>
            </a:r>
            <a:r>
              <a:rPr lang="ru-RU" dirty="0">
                <a:solidFill>
                  <a:schemeClr val="bg1"/>
                </a:solidFill>
              </a:rPr>
              <a:t>подаются в 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en" b="1" dirty="0">
                <a:solidFill>
                  <a:schemeClr val="bg1"/>
                </a:solidFill>
              </a:rPr>
              <a:t>AIFI 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Attention-based </a:t>
            </a:r>
            <a:r>
              <a:rPr lang="en" b="1" dirty="0">
                <a:solidFill>
                  <a:schemeClr val="bg1"/>
                </a:solidFill>
              </a:rPr>
              <a:t>Intra-scale Feature Interaction</a:t>
            </a:r>
            <a:r>
              <a:rPr lang="ru-RU" b="1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" dirty="0">
                <a:solidFill>
                  <a:schemeClr val="bg1"/>
                </a:solidFill>
              </a:rPr>
              <a:t>Transformer </a:t>
            </a:r>
            <a:r>
              <a:rPr lang="en" dirty="0" smtClean="0">
                <a:solidFill>
                  <a:schemeClr val="bg1"/>
                </a:solidFill>
              </a:rPr>
              <a:t>Encoder block </a:t>
            </a:r>
            <a:r>
              <a:rPr lang="en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intra-scale </a:t>
            </a:r>
            <a:r>
              <a:rPr lang="en-US" dirty="0" smtClean="0">
                <a:solidFill>
                  <a:schemeClr val="bg1"/>
                </a:solidFill>
              </a:rPr>
              <a:t>interaction </a:t>
            </a:r>
            <a:r>
              <a:rPr lang="ru-RU" dirty="0" smtClean="0">
                <a:solidFill>
                  <a:schemeClr val="bg1"/>
                </a:solidFill>
              </a:rPr>
              <a:t>только для </a:t>
            </a:r>
            <a:r>
              <a:rPr lang="en-US" dirty="0" smtClean="0">
                <a:solidFill>
                  <a:schemeClr val="bg1"/>
                </a:solidFill>
              </a:rPr>
              <a:t>S5</a:t>
            </a:r>
            <a:r>
              <a:rPr lang="en-US" sz="2400" dirty="0" smtClean="0">
                <a:solidFill>
                  <a:schemeClr val="bg1"/>
                </a:solidFill>
              </a:rPr>
              <a:t> –</a:t>
            </a:r>
            <a:r>
              <a:rPr lang="ru-RU" sz="2400" dirty="0" smtClean="0">
                <a:solidFill>
                  <a:schemeClr val="bg1"/>
                </a:solidFill>
              </a:rPr>
              <a:t> семантике </a:t>
            </a:r>
            <a:r>
              <a:rPr lang="en-US" sz="2400" dirty="0" smtClean="0">
                <a:solidFill>
                  <a:schemeClr val="bg1"/>
                </a:solidFill>
              </a:rPr>
              <a:t>max </a:t>
            </a:r>
            <a:r>
              <a:rPr lang="ru-RU" sz="2400" dirty="0" smtClean="0">
                <a:solidFill>
                  <a:schemeClr val="bg1"/>
                </a:solidFill>
              </a:rPr>
              <a:t>информативная (</a:t>
            </a:r>
            <a:r>
              <a:rPr lang="ru-RU" sz="2400" dirty="0" err="1" smtClean="0">
                <a:solidFill>
                  <a:schemeClr val="bg1"/>
                </a:solidFill>
              </a:rPr>
              <a:t>выскоуровневая</a:t>
            </a:r>
            <a:r>
              <a:rPr lang="ru-RU" sz="2400" dirty="0" smtClean="0">
                <a:solidFill>
                  <a:schemeClr val="bg1"/>
                </a:solidFill>
              </a:rPr>
              <a:t>).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Подход сокращаем вычисления – не используется </a:t>
            </a:r>
            <a:r>
              <a:rPr lang="en-US" sz="2400" dirty="0" smtClean="0">
                <a:solidFill>
                  <a:schemeClr val="bg1"/>
                </a:solidFill>
              </a:rPr>
              <a:t>S3</a:t>
            </a:r>
            <a:r>
              <a:rPr lang="ru-RU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 smtClean="0">
                <a:solidFill>
                  <a:schemeClr val="bg1"/>
                </a:solidFill>
              </a:rPr>
              <a:t> S4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b="1" dirty="0" smtClean="0">
                <a:solidFill>
                  <a:schemeClr val="bg1"/>
                </a:solidFill>
              </a:rPr>
              <a:t>СС</a:t>
            </a:r>
            <a:r>
              <a:rPr lang="en-US" b="1" dirty="0" smtClean="0">
                <a:solidFill>
                  <a:schemeClr val="bg1"/>
                </a:solidFill>
              </a:rPr>
              <a:t>FF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b="1" dirty="0" smtClean="0">
                <a:solidFill>
                  <a:schemeClr val="bg1"/>
                </a:solidFill>
              </a:rPr>
              <a:t>) </a:t>
            </a:r>
            <a:r>
              <a:rPr lang="ru-RU" dirty="0" smtClean="0">
                <a:solidFill>
                  <a:schemeClr val="bg1"/>
                </a:solidFill>
              </a:rPr>
              <a:t>- модифицированный</a:t>
            </a:r>
            <a:r>
              <a:rPr lang="en-US" dirty="0" smtClean="0">
                <a:solidFill>
                  <a:schemeClr val="bg1"/>
                </a:solidFill>
              </a:rPr>
              <a:t> PAN-like </a:t>
            </a:r>
            <a:r>
              <a:rPr lang="en-US" dirty="0">
                <a:solidFill>
                  <a:schemeClr val="bg1"/>
                </a:solidFill>
              </a:rPr>
              <a:t>NECK-</a:t>
            </a:r>
            <a:r>
              <a:rPr lang="ru-RU" dirty="0" smtClean="0">
                <a:solidFill>
                  <a:schemeClr val="bg1"/>
                </a:solidFill>
              </a:rPr>
              <a:t>блок </a:t>
            </a:r>
            <a:r>
              <a:rPr lang="en-US" dirty="0" smtClean="0">
                <a:solidFill>
                  <a:schemeClr val="bg1"/>
                </a:solidFill>
              </a:rPr>
              <a:t>cross-scale </a:t>
            </a:r>
            <a:r>
              <a:rPr lang="ru-RU" dirty="0" smtClean="0">
                <a:solidFill>
                  <a:schemeClr val="bg1"/>
                </a:solidFill>
              </a:rPr>
              <a:t>обработка </a:t>
            </a:r>
            <a:r>
              <a:rPr lang="en-US" dirty="0" smtClean="0">
                <a:solidFill>
                  <a:schemeClr val="bg1"/>
                </a:solidFill>
              </a:rPr>
              <a:t>S5, S4,S3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2050" name="Picture 2" descr="https://miro.medium.com/v2/resize:fit:875/1*uFNg_Du8v5TnujqAqsKP3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8" b="20664"/>
          <a:stretch/>
        </p:blipFill>
        <p:spPr bwMode="auto">
          <a:xfrm>
            <a:off x="308009" y="3897833"/>
            <a:ext cx="1694513" cy="1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2814" y="5912675"/>
            <a:ext cx="253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Efficient Hybrid Encoder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endParaRPr lang="ru-RU" dirty="0"/>
          </a:p>
        </p:txBody>
      </p:sp>
      <p:pic>
        <p:nvPicPr>
          <p:cNvPr id="2052" name="Picture 4" descr="https://miro.medium.com/v2/resize:fit:296/1*WiViJRTLVHgJS8_DTYf8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09" y="3861521"/>
            <a:ext cx="4423134" cy="12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73115" y="5079707"/>
            <a:ext cx="11063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сворачиваем пространственную размерность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H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∗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W</a:t>
            </a:r>
            <a:r>
              <a:rPr lang="en" dirty="0">
                <a:solidFill>
                  <a:schemeClr val="bg1"/>
                </a:solidFill>
                <a:latin typeface="Inter"/>
              </a:rPr>
              <a:t> 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во входной карте признаков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S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5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получаем последовательность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и добавляем 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фиксированное позиционное кодирование (</a:t>
            </a:r>
            <a:r>
              <a:rPr lang="en" b="1" dirty="0">
                <a:solidFill>
                  <a:schemeClr val="bg1"/>
                </a:solidFill>
                <a:latin typeface="Inter"/>
              </a:rPr>
              <a:t>spatial positional encoding)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которое поможет сети учитывать порядок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фич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 (</a:t>
            </a:r>
            <a:r>
              <a:rPr lang="ru-RU" sz="2100" dirty="0">
                <a:solidFill>
                  <a:schemeClr val="bg1"/>
                </a:solidFill>
              </a:rPr>
              <a:t>модификация </a:t>
            </a:r>
            <a:r>
              <a:rPr lang="en" sz="2100" dirty="0">
                <a:solidFill>
                  <a:schemeClr val="bg1"/>
                </a:solidFill>
              </a:rPr>
              <a:t>top-down </a:t>
            </a:r>
            <a:r>
              <a:rPr lang="ru-RU" sz="2100" dirty="0">
                <a:solidFill>
                  <a:schemeClr val="bg1"/>
                </a:solidFill>
              </a:rPr>
              <a:t>стадии </a:t>
            </a:r>
            <a:r>
              <a:rPr lang="en" sz="2100" dirty="0">
                <a:solidFill>
                  <a:schemeClr val="bg1"/>
                </a:solidFill>
              </a:rPr>
              <a:t>FPN-</a:t>
            </a:r>
            <a:r>
              <a:rPr lang="ru-RU" sz="2100" dirty="0">
                <a:solidFill>
                  <a:schemeClr val="bg1"/>
                </a:solidFill>
              </a:rPr>
              <a:t>блока)</a:t>
            </a: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обмен информации между признаками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</a:t>
            </a:r>
            <a:r>
              <a:rPr lang="en-US" sz="2200" dirty="0">
                <a:solidFill>
                  <a:schemeClr val="bg1"/>
                </a:solidFill>
              </a:rPr>
              <a:t>Fusion</a:t>
            </a:r>
            <a:r>
              <a:rPr lang="ru-RU" sz="2200" dirty="0">
                <a:solidFill>
                  <a:schemeClr val="bg1"/>
                </a:solidFill>
              </a:rPr>
              <a:t> - </a:t>
            </a:r>
            <a:r>
              <a:rPr lang="en" sz="2200" dirty="0">
                <a:solidFill>
                  <a:schemeClr val="bg1"/>
                </a:solidFill>
              </a:rPr>
              <a:t>CSPRepLayer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Свертки 1х1 – обмен информации между каналами, свертка </a:t>
            </a:r>
            <a:r>
              <a:rPr lang="en-US" sz="2200" dirty="0" err="1">
                <a:solidFill>
                  <a:schemeClr val="bg1"/>
                </a:solidFill>
              </a:rPr>
              <a:t>RepBlock</a:t>
            </a:r>
            <a:r>
              <a:rPr lang="en-US" sz="2200" dirty="0">
                <a:solidFill>
                  <a:schemeClr val="bg1"/>
                </a:solidFill>
              </a:rPr>
              <a:t> (3x3) – </a:t>
            </a:r>
            <a:r>
              <a:rPr lang="ru-RU" sz="2200" dirty="0">
                <a:solidFill>
                  <a:schemeClr val="bg1"/>
                </a:solidFill>
              </a:rPr>
              <a:t>пространственная информация</a:t>
            </a:r>
            <a:r>
              <a:rPr lang="ru-RU" sz="1800" dirty="0" smtClean="0">
                <a:solidFill>
                  <a:schemeClr val="bg1"/>
                </a:solidFill>
              </a:rPr>
              <a:t>.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58" y="4093304"/>
            <a:ext cx="3558597" cy="16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914623" y="592341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" y="3662400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1431758" y="5760191"/>
            <a:ext cx="148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ohne"/>
              </a:rPr>
              <a:t>FPN </a:t>
            </a:r>
            <a:r>
              <a:rPr lang="en-US" dirty="0">
                <a:solidFill>
                  <a:schemeClr val="bg1"/>
                </a:solidFill>
              </a:rPr>
              <a:t>PAN-like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7" t="27133" r="32959"/>
          <a:stretch/>
        </p:blipFill>
        <p:spPr bwMode="auto">
          <a:xfrm>
            <a:off x="5147424" y="3769249"/>
            <a:ext cx="1684422" cy="24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t="214" r="64041" b="40354"/>
          <a:stretch/>
        </p:blipFill>
        <p:spPr bwMode="auto">
          <a:xfrm>
            <a:off x="10680204" y="3986122"/>
            <a:ext cx="1460119" cy="26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8395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122982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4329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MSDeformableAttention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Transformer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Decoder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Query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Selection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200" b="1" dirty="0" err="1" smtClean="0">
                <a:solidFill>
                  <a:schemeClr val="bg1"/>
                </a:solidFill>
              </a:rPr>
              <a:t>Deformable</a:t>
            </a:r>
            <a:r>
              <a:rPr lang="ru-RU" altLang="ru-RU" sz="2200" b="1" dirty="0" smtClean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Attention</a:t>
            </a:r>
            <a:r>
              <a:rPr lang="ru-RU" altLang="ru-RU" sz="2200" dirty="0">
                <a:solidFill>
                  <a:schemeClr val="bg1"/>
                </a:solidFill>
              </a:rPr>
              <a:t> </a:t>
            </a:r>
            <a:r>
              <a:rPr lang="ru-RU" altLang="ru-RU" sz="2200" dirty="0" smtClean="0">
                <a:solidFill>
                  <a:schemeClr val="bg1"/>
                </a:solidFill>
              </a:rPr>
              <a:t>- применение </a:t>
            </a:r>
            <a:r>
              <a:rPr lang="ru-RU" altLang="ru-RU" sz="2200" dirty="0">
                <a:solidFill>
                  <a:schemeClr val="bg1"/>
                </a:solidFill>
              </a:rPr>
              <a:t>идеи </a:t>
            </a:r>
            <a:r>
              <a:rPr lang="ru-RU" altLang="ru-RU" sz="2200" dirty="0" err="1">
                <a:solidFill>
                  <a:schemeClr val="bg1"/>
                </a:solidFill>
              </a:rPr>
              <a:t>deformable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convolution</a:t>
            </a:r>
            <a:r>
              <a:rPr lang="ru-RU" altLang="ru-RU" sz="2200" dirty="0">
                <a:solidFill>
                  <a:schemeClr val="bg1"/>
                </a:solidFill>
              </a:rPr>
              <a:t> к механизму внимания</a:t>
            </a:r>
            <a:r>
              <a:rPr lang="ru-RU" altLang="ru-RU" sz="2200" dirty="0" smtClean="0">
                <a:solidFill>
                  <a:schemeClr val="bg1"/>
                </a:solidFill>
              </a:rPr>
              <a:t>.</a:t>
            </a:r>
            <a:endParaRPr lang="ru-RU" altLang="ru-RU" sz="2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" y="441879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" y="2645592"/>
            <a:ext cx="3086757" cy="17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4417"/>
            <a:ext cx="511810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dirty="0" err="1">
                <a:solidFill>
                  <a:schemeClr val="bg1"/>
                </a:solidFill>
              </a:rPr>
              <a:t>Deformable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b="1" dirty="0">
                <a:solidFill>
                  <a:schemeClr val="bg1"/>
                </a:solidFill>
              </a:rPr>
              <a:t>свёртки</a:t>
            </a:r>
            <a:r>
              <a:rPr lang="ru-RU" sz="2400" dirty="0">
                <a:solidFill>
                  <a:schemeClr val="bg1"/>
                </a:solidFill>
              </a:rPr>
              <a:t> (способные менять форму) </a:t>
            </a:r>
            <a:r>
              <a:rPr lang="ru-RU" sz="2400" dirty="0" smtClean="0">
                <a:solidFill>
                  <a:schemeClr val="bg1"/>
                </a:solidFill>
              </a:rPr>
              <a:t>– нелинейное рецептивное поле для </a:t>
            </a:r>
            <a:r>
              <a:rPr lang="ru-RU" sz="2400" dirty="0">
                <a:solidFill>
                  <a:schemeClr val="bg1"/>
                </a:solidFill>
              </a:rPr>
              <a:t>каждой свёртки </a:t>
            </a:r>
            <a:r>
              <a:rPr lang="ru-RU" sz="2400" dirty="0" smtClean="0">
                <a:solidFill>
                  <a:schemeClr val="bg1"/>
                </a:solidFill>
              </a:rPr>
              <a:t>учится </a:t>
            </a:r>
            <a:r>
              <a:rPr lang="ru-RU" sz="2400" dirty="0" err="1">
                <a:solidFill>
                  <a:schemeClr val="bg1"/>
                </a:solidFill>
              </a:rPr>
              <a:t>offsets</a:t>
            </a:r>
            <a:r>
              <a:rPr lang="ru-RU" sz="2400" dirty="0">
                <a:solidFill>
                  <a:schemeClr val="bg1"/>
                </a:solidFill>
              </a:rPr>
              <a:t> (отступы</a:t>
            </a:r>
            <a:r>
              <a:rPr lang="ru-RU" sz="2400" dirty="0" smtClean="0">
                <a:solidFill>
                  <a:schemeClr val="bg1"/>
                </a:solidFill>
              </a:rPr>
              <a:t>).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122063" y="6482388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" y="233063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3" y="4589597"/>
            <a:ext cx="3494932" cy="19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blog.deepschool.ru/wp-content/uploads/2024/08/rt-detr-1-1024x6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29" y="2034746"/>
            <a:ext cx="7245367" cy="4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22666" y="768259"/>
            <a:ext cx="7769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Вместо подсчёта </a:t>
            </a:r>
            <a:r>
              <a:rPr lang="ru-RU" sz="2400" dirty="0" err="1">
                <a:solidFill>
                  <a:schemeClr val="bg1"/>
                </a:solidFill>
              </a:rPr>
              <a:t>скоров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attention</a:t>
            </a:r>
            <a:r>
              <a:rPr lang="ru-RU" sz="2400" dirty="0">
                <a:solidFill>
                  <a:schemeClr val="bg1"/>
                </a:solidFill>
              </a:rPr>
              <a:t> по всем </a:t>
            </a:r>
            <a:r>
              <a:rPr lang="ru-RU" sz="2400" dirty="0" err="1">
                <a:solidFill>
                  <a:schemeClr val="bg1"/>
                </a:solidFill>
              </a:rPr>
              <a:t>токенам</a:t>
            </a:r>
            <a:r>
              <a:rPr lang="ru-RU" sz="2400" dirty="0">
                <a:solidFill>
                  <a:schemeClr val="bg1"/>
                </a:solidFill>
              </a:rPr>
              <a:t> посчитаем их по различным подмножествам около опорной точки. 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56100" y="1003694"/>
            <a:ext cx="0" cy="5817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>
                <a:solidFill>
                  <a:schemeClr val="bg1"/>
                </a:solidFill>
              </a:rPr>
              <a:t>Query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Selection</a:t>
            </a:r>
            <a:r>
              <a:rPr lang="ru-RU" sz="4800" b="1" dirty="0" smtClean="0">
                <a:solidFill>
                  <a:schemeClr val="bg1"/>
                </a:solidFill>
              </a:rPr>
              <a:t> + </a:t>
            </a:r>
            <a:r>
              <a:rPr lang="en-US" sz="4800" b="1" dirty="0" smtClean="0">
                <a:solidFill>
                  <a:schemeClr val="bg1"/>
                </a:solidFill>
              </a:rPr>
              <a:t>loss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100" y="774700"/>
            <a:ext cx="8890000" cy="6083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Среди </a:t>
            </a:r>
            <a:r>
              <a:rPr lang="ru-RU" dirty="0">
                <a:solidFill>
                  <a:schemeClr val="bg1"/>
                </a:solidFill>
              </a:rPr>
              <a:t>недостатков DETR </a:t>
            </a:r>
            <a:r>
              <a:rPr lang="ru-RU" dirty="0" smtClean="0">
                <a:solidFill>
                  <a:schemeClr val="bg1"/>
                </a:solidFill>
              </a:rPr>
              <a:t>проблема с </a:t>
            </a:r>
            <a:r>
              <a:rPr lang="ru-RU" dirty="0">
                <a:solidFill>
                  <a:schemeClr val="bg1"/>
                </a:solidFill>
              </a:rPr>
              <a:t>обучением, вызванную инициализацией </a:t>
            </a:r>
            <a:r>
              <a:rPr lang="ru-RU" dirty="0" err="1">
                <a:solidFill>
                  <a:schemeClr val="bg1"/>
                </a:solidFill>
              </a:rPr>
              <a:t>object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queries</a:t>
            </a:r>
            <a:r>
              <a:rPr lang="ru-RU" dirty="0">
                <a:solidFill>
                  <a:schemeClr val="bg1"/>
                </a:solidFill>
              </a:rPr>
              <a:t> и последующим их обучением.</a:t>
            </a:r>
          </a:p>
          <a:p>
            <a:r>
              <a:rPr lang="ru-RU" dirty="0">
                <a:solidFill>
                  <a:schemeClr val="bg1"/>
                </a:solidFill>
              </a:rPr>
              <a:t>В RT-DETR 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энкодера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>
                <a:solidFill>
                  <a:schemeClr val="bg1"/>
                </a:solidFill>
              </a:rPr>
              <a:t>из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(при стандартных параметрах их 8400 штук, каждый размерностью 256). Далее </a:t>
            </a:r>
            <a:r>
              <a:rPr lang="ru-RU" dirty="0" smtClean="0">
                <a:solidFill>
                  <a:schemeClr val="bg1"/>
                </a:solidFill>
              </a:rPr>
              <a:t>две головы</a:t>
            </a:r>
            <a:r>
              <a:rPr lang="ru-RU" dirty="0">
                <a:solidFill>
                  <a:schemeClr val="bg1"/>
                </a:solidFill>
              </a:rPr>
              <a:t>: 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классификационная</a:t>
            </a:r>
            <a:r>
              <a:rPr lang="ru-RU" dirty="0">
                <a:solidFill>
                  <a:schemeClr val="bg1"/>
                </a:solidFill>
              </a:rPr>
              <a:t> (определение класса) и </a:t>
            </a:r>
            <a:r>
              <a:rPr lang="ru-RU" b="1" dirty="0" err="1">
                <a:solidFill>
                  <a:schemeClr val="bg1"/>
                </a:solidFill>
              </a:rPr>
              <a:t>локализационная</a:t>
            </a:r>
            <a:r>
              <a:rPr lang="ru-RU" dirty="0">
                <a:solidFill>
                  <a:schemeClr val="bg1"/>
                </a:solidFill>
              </a:rPr>
              <a:t> (предсказание боксов).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Передаём </a:t>
            </a:r>
            <a:r>
              <a:rPr lang="ru-RU" dirty="0">
                <a:solidFill>
                  <a:schemeClr val="bg1"/>
                </a:solidFill>
              </a:rPr>
              <a:t>в них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 ответ добавляем </a:t>
            </a:r>
            <a:r>
              <a:rPr lang="ru-RU" dirty="0" err="1" smtClean="0">
                <a:solidFill>
                  <a:schemeClr val="bg1"/>
                </a:solidFill>
              </a:rPr>
              <a:t>анхоров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Далее </a:t>
            </a:r>
            <a:r>
              <a:rPr lang="ru-RU" dirty="0">
                <a:solidFill>
                  <a:schemeClr val="bg1"/>
                </a:solidFill>
              </a:rPr>
              <a:t>выбираем </a:t>
            </a:r>
            <a:r>
              <a:rPr lang="ru-RU" dirty="0" err="1">
                <a:solidFill>
                  <a:schemeClr val="bg1"/>
                </a:solidFill>
              </a:rPr>
              <a:t>top</a:t>
            </a:r>
            <a:r>
              <a:rPr lang="ru-RU" dirty="0">
                <a:solidFill>
                  <a:schemeClr val="bg1"/>
                </a:solidFill>
              </a:rPr>
              <a:t> k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с самым большим скором (в плане вероятности для классов) и соответствующие им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Фильтруем </a:t>
            </a:r>
            <a:r>
              <a:rPr lang="ru-RU" dirty="0">
                <a:solidFill>
                  <a:schemeClr val="bg1"/>
                </a:solidFill>
              </a:rPr>
              <a:t>таким образом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, следовательно, экономим очень много вычислительных ресурсов.</a:t>
            </a:r>
          </a:p>
          <a:p>
            <a:r>
              <a:rPr lang="ru-RU" dirty="0">
                <a:solidFill>
                  <a:schemeClr val="bg1"/>
                </a:solidFill>
              </a:rPr>
              <a:t>Полученные боксы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боксы подаются в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. Его подсчёт проходит в две стадии:</a:t>
            </a:r>
          </a:p>
          <a:p>
            <a:r>
              <a:rPr lang="ru-RU" dirty="0">
                <a:solidFill>
                  <a:schemeClr val="bg1"/>
                </a:solidFill>
              </a:rPr>
              <a:t>Делаем </a:t>
            </a:r>
            <a:r>
              <a:rPr lang="ru-RU" dirty="0" err="1">
                <a:solidFill>
                  <a:schemeClr val="bg1"/>
                </a:solidFill>
              </a:rPr>
              <a:t>матчинг</a:t>
            </a:r>
            <a:r>
              <a:rPr lang="ru-RU" dirty="0">
                <a:solidFill>
                  <a:schemeClr val="bg1"/>
                </a:solidFill>
              </a:rPr>
              <a:t> между предсказанными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боксами с помощью венгерского алгоритма (подробнее о нём можно почитать в посте про </a:t>
            </a:r>
            <a:r>
              <a:rPr lang="ru-RU" dirty="0">
                <a:solidFill>
                  <a:schemeClr val="bg1"/>
                </a:solidFill>
                <a:hlinkClick r:id="rId2"/>
              </a:rPr>
              <a:t>DETR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</a:rPr>
              <a:t>Подсчитываем корректность в каждой паре (сходимость боксов и классов).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 descr="https://miro.medium.com/v2/resize:fit:476/1*Lga-YeC0p2d3mn4nZpcR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34" y="1447800"/>
            <a:ext cx="3271765" cy="35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MaskFormer</a:t>
            </a:r>
            <a:r>
              <a:rPr lang="ru-RU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Mask</a:t>
            </a:r>
            <a:r>
              <a:rPr lang="ru-RU" sz="4800" b="1" dirty="0" smtClean="0">
                <a:solidFill>
                  <a:schemeClr val="bg1"/>
                </a:solidFill>
              </a:rPr>
              <a:t>2</a:t>
            </a:r>
            <a:r>
              <a:rPr lang="en-US" sz="4800" b="1" dirty="0" smtClean="0">
                <a:solidFill>
                  <a:schemeClr val="bg1"/>
                </a:solidFill>
              </a:rPr>
              <a:t>Former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099" y="774700"/>
            <a:ext cx="11529595" cy="6083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Идея: </a:t>
            </a:r>
            <a:r>
              <a:rPr lang="ru-RU" sz="2400" dirty="0" err="1" smtClean="0">
                <a:solidFill>
                  <a:schemeClr val="bg1"/>
                </a:solidFill>
              </a:rPr>
              <a:t>объеденить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semantic segmentation c </a:t>
            </a:r>
            <a:r>
              <a:rPr lang="ru-RU" sz="2400" dirty="0" smtClean="0">
                <a:solidFill>
                  <a:schemeClr val="bg1"/>
                </a:solidFill>
              </a:rPr>
              <a:t>декодером</a:t>
            </a:r>
            <a:r>
              <a:rPr lang="en-US" sz="2400" dirty="0" smtClean="0">
                <a:solidFill>
                  <a:schemeClr val="bg1"/>
                </a:solidFill>
              </a:rPr>
              <a:t> DETR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Encoder-Decoder semantic segmentation </a:t>
            </a:r>
            <a:r>
              <a:rPr lang="ru-RU" sz="2400" dirty="0" smtClean="0">
                <a:solidFill>
                  <a:schemeClr val="bg1"/>
                </a:solidFill>
              </a:rPr>
              <a:t>кодирует изображения</a:t>
            </a:r>
          </a:p>
          <a:p>
            <a:r>
              <a:rPr lang="ru-RU" sz="2400" dirty="0" err="1" smtClean="0">
                <a:solidFill>
                  <a:schemeClr val="bg1"/>
                </a:solidFill>
              </a:rPr>
              <a:t>Фичи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Encoder</a:t>
            </a:r>
            <a:r>
              <a:rPr lang="ru-RU" sz="2400" dirty="0" smtClean="0">
                <a:solidFill>
                  <a:schemeClr val="bg1"/>
                </a:solidFill>
              </a:rPr>
              <a:t> также декодируются </a:t>
            </a:r>
            <a:r>
              <a:rPr lang="ru-RU" sz="2400" dirty="0">
                <a:solidFill>
                  <a:schemeClr val="bg1"/>
                </a:solidFill>
              </a:rPr>
              <a:t>декодером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DETR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err="1" smtClean="0">
                <a:solidFill>
                  <a:schemeClr val="bg1"/>
                </a:solidFill>
              </a:rPr>
              <a:t>детекция</a:t>
            </a:r>
            <a:r>
              <a:rPr lang="ru-RU" sz="2400" dirty="0" smtClean="0">
                <a:solidFill>
                  <a:schemeClr val="bg1"/>
                </a:solidFill>
              </a:rPr>
              <a:t> объектов)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err="1" smtClean="0">
                <a:solidFill>
                  <a:schemeClr val="bg1"/>
                </a:solidFill>
              </a:rPr>
              <a:t>Фичи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DETER </a:t>
            </a:r>
            <a:r>
              <a:rPr lang="ru-RU" sz="2400" dirty="0" smtClean="0">
                <a:solidFill>
                  <a:schemeClr val="bg1"/>
                </a:solidFill>
              </a:rPr>
              <a:t>и </a:t>
            </a:r>
            <a:r>
              <a:rPr lang="en-US" sz="2400" dirty="0" smtClean="0">
                <a:solidFill>
                  <a:schemeClr val="bg1"/>
                </a:solidFill>
              </a:rPr>
              <a:t>Decoder 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объеденяются</a:t>
            </a:r>
            <a:r>
              <a:rPr lang="ru-RU" sz="2400" dirty="0" smtClean="0">
                <a:solidFill>
                  <a:schemeClr val="bg1"/>
                </a:solidFill>
              </a:rPr>
              <a:t> через </a:t>
            </a:r>
            <a:r>
              <a:rPr lang="en-US" sz="2400" dirty="0" smtClean="0">
                <a:solidFill>
                  <a:schemeClr val="bg1"/>
                </a:solidFill>
              </a:rPr>
              <a:t>dot-product</a:t>
            </a:r>
            <a:r>
              <a:rPr lang="ru-RU" sz="2400" dirty="0" smtClean="0">
                <a:solidFill>
                  <a:schemeClr val="bg1"/>
                </a:solidFill>
              </a:rPr>
              <a:t> -</a:t>
            </a:r>
            <a:r>
              <a:rPr lang="en-US" sz="2400" dirty="0" smtClean="0">
                <a:solidFill>
                  <a:schemeClr val="bg1"/>
                </a:solidFill>
              </a:rPr>
              <a:t>&gt; Instance Segmentation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Mask2Former: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Masked </a:t>
            </a:r>
            <a:r>
              <a:rPr lang="en-US" sz="2400" dirty="0">
                <a:solidFill>
                  <a:schemeClr val="bg1"/>
                </a:solidFill>
              </a:rPr>
              <a:t>Attention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 smtClean="0">
                <a:solidFill>
                  <a:schemeClr val="bg1"/>
                </a:solidFill>
              </a:rPr>
              <a:t>Cross-Attention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Деткция</a:t>
            </a:r>
            <a:r>
              <a:rPr lang="ru-RU" sz="2400" dirty="0" smtClean="0">
                <a:solidFill>
                  <a:schemeClr val="bg1"/>
                </a:solidFill>
              </a:rPr>
              <a:t> объектов с разных масштабов декодера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155575" y="6530610"/>
            <a:ext cx="109809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https://medium.com/@HannaMergui/maskformer2-masked-attention-mask-transformer-for-universal-image-segmentation-c3d14c546d6b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miro.medium.com/v2/resize:fit:1050/1*PaYgg_K7_ugimpaEVSJPx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4037826"/>
            <a:ext cx="81343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blog.roboflow.com/content/images/2024/04/image-10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009888" y="6581001"/>
            <a:ext cx="30492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https://blog.roboflow.com/what-is-mask2former/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80" y="4013726"/>
            <a:ext cx="3224228" cy="24498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26816" y="3890122"/>
            <a:ext cx="2712249" cy="295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MaskFormer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764576" y="3816350"/>
            <a:ext cx="2712249" cy="295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Mask2Former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34275" y="6635874"/>
            <a:ext cx="84288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https://medium.com/@HannaMergui/maskformer2-masked-attention-mask-transformer-for-universal-image-segmentation-c3d14c546d6b</a:t>
            </a:r>
          </a:p>
        </p:txBody>
      </p:sp>
    </p:spTree>
    <p:extLst>
      <p:ext uri="{BB962C8B-B14F-4D97-AF65-F5344CB8AC3E}">
        <p14:creationId xmlns:p14="http://schemas.microsoft.com/office/powerpoint/2010/main" val="35414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7176555" y="4045342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7437" r="9633"/>
          <a:stretch/>
        </p:blipFill>
        <p:spPr>
          <a:xfrm>
            <a:off x="163080" y="4204568"/>
            <a:ext cx="2444527" cy="16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6" y="3121492"/>
            <a:ext cx="11071046" cy="33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5827678" y="2752573"/>
            <a:ext cx="7559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github.com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lyuwenyu</a:t>
            </a:r>
            <a:r>
              <a:rPr lang="ru-RU" dirty="0">
                <a:solidFill>
                  <a:schemeClr val="bg1"/>
                </a:solidFill>
              </a:rPr>
              <a:t>/RT-DETR/</a:t>
            </a:r>
            <a:r>
              <a:rPr lang="ru-RU" dirty="0" err="1">
                <a:solidFill>
                  <a:schemeClr val="bg1"/>
                </a:solidFill>
              </a:rPr>
              <a:t>tree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main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rtdetr_pytorch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E8D1-AA00-42F0-8AB2-6A41AF9FF3B4}"/>
              </a:ext>
            </a:extLst>
          </p:cNvPr>
          <p:cNvSpPr txBox="1"/>
          <p:nvPr/>
        </p:nvSpPr>
        <p:spPr>
          <a:xfrm>
            <a:off x="3406558" y="204010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roboflow</a:t>
            </a:r>
            <a:r>
              <a:rPr lang="ru-RU" dirty="0"/>
              <a:t>/</a:t>
            </a:r>
            <a:r>
              <a:rPr lang="ru-RU" dirty="0" err="1"/>
              <a:t>notebooks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Transformer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Decoder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Query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Selection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 smtClean="0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 smtClean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dirty="0" smtClean="0">
                <a:solidFill>
                  <a:srgbClr val="1D1D1D"/>
                </a:solidFill>
                <a:latin typeface="Inter"/>
              </a:rPr>
              <a:t>- применение 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1" y="4569814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формирование </a:t>
            </a:r>
            <a:r>
              <a:rPr lang="ru-RU" sz="2200" dirty="0" err="1" smtClean="0">
                <a:solidFill>
                  <a:schemeClr val="bg1"/>
                </a:solidFill>
              </a:rPr>
              <a:t>фич</a:t>
            </a:r>
            <a:r>
              <a:rPr lang="ru-RU" sz="2200" dirty="0" smtClean="0">
                <a:solidFill>
                  <a:schemeClr val="bg1"/>
                </a:solidFill>
              </a:rPr>
              <a:t> из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(Fusion)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dirty="0">
              <a:solidFill>
                <a:schemeClr val="bg1"/>
              </a:solidFill>
            </a:endParaRPr>
          </a:p>
          <a:p>
            <a:endParaRPr lang="ru-RU" sz="2200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7" y="3854465"/>
            <a:ext cx="34575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63628" y="564801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32959"/>
          <a:stretch/>
        </p:blipFill>
        <p:spPr bwMode="auto">
          <a:xfrm>
            <a:off x="4908884" y="2909178"/>
            <a:ext cx="2772077" cy="339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  <a:endParaRPr lang="en-US" sz="22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600" dirty="0" smtClean="0">
                <a:solidFill>
                  <a:schemeClr val="bg1"/>
                </a:solidFill>
              </a:rPr>
              <a:t>Бывают ускоренные варианты алгоритма.</a:t>
            </a:r>
            <a:endParaRPr sz="2600" dirty="0">
              <a:solidFill>
                <a:schemeClr val="bg1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2927317" y="4791362"/>
            <a:ext cx="5354330" cy="957742"/>
            <a:chOff x="3255277" y="4876315"/>
            <a:chExt cx="5354330" cy="95774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255277" y="4876315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bg1"/>
                  </a:solidFill>
                </a:rPr>
                <a:t>Score</a:t>
              </a:r>
              <a:r>
                <a:rPr lang="en-US" dirty="0">
                  <a:solidFill>
                    <a:schemeClr val="bg1"/>
                  </a:solidFill>
                </a:rPr>
                <a:t> &gt;0.6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 score + Threshold </a:t>
              </a:r>
              <a:r>
                <a:rPr lang="en-US" dirty="0" err="1" smtClean="0">
                  <a:solidFill>
                    <a:schemeClr val="bg1"/>
                  </a:solidFill>
                </a:rPr>
                <a:t>IoU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119451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301535" y="5834057"/>
              <a:ext cx="642352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1" y="4600956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378444" y="4524452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993" y="4683298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3742891" y="4738090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30" y="4791362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566018" y="4970046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5584546" y="4849305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5173980" y="4399915"/>
            <a:ext cx="5851733" cy="1208405"/>
          </a:xfrm>
          <a:custGeom>
            <a:avLst/>
            <a:gdLst>
              <a:gd name="connsiteX0" fmla="*/ 5410200 w 5851733"/>
              <a:gd name="connsiteY0" fmla="*/ 1208405 h 1208405"/>
              <a:gd name="connsiteX1" fmla="*/ 5806440 w 5851733"/>
              <a:gd name="connsiteY1" fmla="*/ 530225 h 1208405"/>
              <a:gd name="connsiteX2" fmla="*/ 4472940 w 5851733"/>
              <a:gd name="connsiteY2" fmla="*/ 4445 h 1208405"/>
              <a:gd name="connsiteX3" fmla="*/ 0 w 5851733"/>
              <a:gd name="connsiteY3" fmla="*/ 263525 h 1208405"/>
              <a:gd name="connsiteX4" fmla="*/ 0 w 5851733"/>
              <a:gd name="connsiteY4" fmla="*/ 263525 h 1208405"/>
              <a:gd name="connsiteX5" fmla="*/ 0 w 5851733"/>
              <a:gd name="connsiteY5" fmla="*/ 263525 h 120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1733" h="1208405">
                <a:moveTo>
                  <a:pt x="5410200" y="1208405"/>
                </a:moveTo>
                <a:cubicBezTo>
                  <a:pt x="5686425" y="969645"/>
                  <a:pt x="5962650" y="730885"/>
                  <a:pt x="5806440" y="530225"/>
                </a:cubicBezTo>
                <a:cubicBezTo>
                  <a:pt x="5650230" y="329565"/>
                  <a:pt x="5440680" y="48895"/>
                  <a:pt x="4472940" y="4445"/>
                </a:cubicBezTo>
                <a:cubicBezTo>
                  <a:pt x="3505200" y="-40005"/>
                  <a:pt x="0" y="263525"/>
                  <a:pt x="0" y="263525"/>
                </a:cubicBezTo>
                <a:lnTo>
                  <a:pt x="0" y="263525"/>
                </a:lnTo>
                <a:lnTo>
                  <a:pt x="0" y="263525"/>
                </a:lnTo>
              </a:path>
            </a:pathLst>
          </a:custGeom>
          <a:noFill/>
          <a:ln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en" sz="2400" dirty="0"/>
              <a:t/>
            </a: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0" y="5014808"/>
            <a:ext cx="3364822" cy="14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8" y="489851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3109454" y="2463319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Борьба с дисбалансом предсказаний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2041339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Итеративно обрабатывать результаты первого предсказания (нулевого) второй и </a:t>
            </a:r>
            <a:r>
              <a:rPr lang="ru-RU" sz="2100" b="1" dirty="0" err="1" smtClean="0">
                <a:solidFill>
                  <a:schemeClr val="bg1"/>
                </a:solidFill>
              </a:rPr>
              <a:t>тд</a:t>
            </a:r>
            <a:r>
              <a:rPr lang="ru-RU" sz="2100" b="1" dirty="0" smtClean="0">
                <a:solidFill>
                  <a:schemeClr val="bg1"/>
                </a:solidFill>
              </a:rPr>
              <a:t> головами.</a:t>
            </a:r>
          </a:p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Отбирать </a:t>
            </a:r>
            <a:r>
              <a:rPr lang="ru-RU" sz="2100" b="1" dirty="0" err="1" smtClean="0">
                <a:solidFill>
                  <a:schemeClr val="bg1"/>
                </a:solidFill>
              </a:rPr>
              <a:t>батч</a:t>
            </a:r>
            <a:r>
              <a:rPr lang="ru-RU" sz="2100" b="1" dirty="0" smtClean="0">
                <a:solidFill>
                  <a:schemeClr val="bg1"/>
                </a:solidFill>
              </a:rPr>
              <a:t> так чтобы в нем было больше </a:t>
            </a:r>
            <a:r>
              <a:rPr lang="en-US" sz="2100" b="1" dirty="0" smtClean="0">
                <a:solidFill>
                  <a:schemeClr val="bg1"/>
                </a:solidFill>
              </a:rPr>
              <a:t>easy </a:t>
            </a:r>
            <a:r>
              <a:rPr lang="ru-RU" sz="2100" b="1" dirty="0" err="1" smtClean="0">
                <a:solidFill>
                  <a:schemeClr val="bg1"/>
                </a:solidFill>
              </a:rPr>
              <a:t>премеров</a:t>
            </a:r>
            <a:r>
              <a:rPr lang="ru-RU" sz="2100" b="1" dirty="0" smtClean="0">
                <a:solidFill>
                  <a:schemeClr val="bg1"/>
                </a:solidFill>
              </a:rPr>
              <a:t> (на которых сеть не ошибается) – динамически балансировать </a:t>
            </a:r>
            <a:r>
              <a:rPr lang="ru-RU" sz="2100" b="1" dirty="0" err="1" smtClean="0">
                <a:solidFill>
                  <a:schemeClr val="bg1"/>
                </a:solidFill>
              </a:rPr>
              <a:t>батч</a:t>
            </a:r>
            <a:r>
              <a:rPr lang="ru-RU" sz="2100" b="1" dirty="0" smtClean="0">
                <a:solidFill>
                  <a:schemeClr val="bg1"/>
                </a:solidFill>
              </a:rPr>
              <a:t> (</a:t>
            </a:r>
            <a:r>
              <a:rPr lang="en-US" sz="2100" b="1" dirty="0" smtClean="0">
                <a:solidFill>
                  <a:schemeClr val="bg1"/>
                </a:solidFill>
              </a:rPr>
              <a:t>Hard negative mining)</a:t>
            </a:r>
          </a:p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Отбирать на этапе </a:t>
            </a:r>
            <a:r>
              <a:rPr lang="en-US" sz="2100" b="1" dirty="0" err="1" smtClean="0">
                <a:solidFill>
                  <a:schemeClr val="bg1"/>
                </a:solidFill>
              </a:rPr>
              <a:t>backprop</a:t>
            </a:r>
            <a:r>
              <a:rPr lang="ru-RU" sz="2100" b="1" dirty="0" smtClean="0">
                <a:solidFill>
                  <a:schemeClr val="bg1"/>
                </a:solidFill>
              </a:rPr>
              <a:t> варианты для </a:t>
            </a:r>
            <a:r>
              <a:rPr lang="ru-RU" sz="2100" b="1" dirty="0" err="1" smtClean="0">
                <a:solidFill>
                  <a:schemeClr val="bg1"/>
                </a:solidFill>
              </a:rPr>
              <a:t>лосса</a:t>
            </a:r>
            <a:r>
              <a:rPr lang="ru-RU" sz="2100" b="1" dirty="0" smtClean="0">
                <a:solidFill>
                  <a:schemeClr val="bg1"/>
                </a:solidFill>
              </a:rPr>
              <a:t> с </a:t>
            </a:r>
            <a:r>
              <a:rPr lang="en-US" sz="2100" b="1" dirty="0" smtClean="0">
                <a:solidFill>
                  <a:schemeClr val="bg1"/>
                </a:solidFill>
              </a:rPr>
              <a:t>easy </a:t>
            </a:r>
            <a:r>
              <a:rPr lang="ru-RU" sz="2100" b="1" dirty="0" smtClean="0">
                <a:solidFill>
                  <a:schemeClr val="bg1"/>
                </a:solidFill>
              </a:rPr>
              <a:t> примерами </a:t>
            </a:r>
            <a:r>
              <a:rPr lang="ru-RU" sz="2400" b="1" dirty="0" smtClean="0">
                <a:solidFill>
                  <a:schemeClr val="bg1"/>
                </a:solidFill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</a:rPr>
              <a:t>on-line Hard example </a:t>
            </a:r>
            <a:r>
              <a:rPr lang="en-US" sz="2400" b="1" dirty="0">
                <a:solidFill>
                  <a:schemeClr val="bg1"/>
                </a:solidFill>
              </a:rPr>
              <a:t>mining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ru-RU" sz="2400" b="1" dirty="0" smtClean="0">
                <a:solidFill>
                  <a:schemeClr val="bg1"/>
                </a:solidFill>
              </a:rPr>
              <a:t>Баланс </a:t>
            </a:r>
            <a:r>
              <a:rPr lang="ru-RU" sz="2400" b="1" dirty="0" err="1" smtClean="0">
                <a:solidFill>
                  <a:schemeClr val="bg1"/>
                </a:solidFill>
              </a:rPr>
              <a:t>лосса</a:t>
            </a:r>
            <a:r>
              <a:rPr lang="ru-RU" sz="2400" b="1" dirty="0" smtClean="0">
                <a:solidFill>
                  <a:schemeClr val="bg1"/>
                </a:solidFill>
              </a:rPr>
              <a:t> (в купе с остальными)</a:t>
            </a: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08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57725" y="419008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NMS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657725" y="360110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</a:t>
            </a:r>
            <a:r>
              <a:rPr lang="ru-RU" dirty="0" smtClean="0"/>
              <a:t>этап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045780" y="602045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r>
              <a:rPr lang="en-US" dirty="0" smtClean="0"/>
              <a:t> </a:t>
            </a:r>
            <a:r>
              <a:rPr lang="ru-RU" dirty="0" smtClean="0"/>
              <a:t>этап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локализация без </a:t>
            </a:r>
            <a:r>
              <a:rPr lang="en-US" dirty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08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489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70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5" y="3351665"/>
            <a:ext cx="4295457" cy="3091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73270" y="4128844"/>
            <a:ext cx="12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FAST 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184866" y="1093862"/>
            <a:ext cx="6793449" cy="55379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b="1" dirty="0">
                <a:solidFill>
                  <a:schemeClr val="bg1"/>
                </a:solidFill>
              </a:rPr>
              <a:t>О</a:t>
            </a:r>
            <a:r>
              <a:rPr lang="en-US" sz="2400" b="1" dirty="0" err="1">
                <a:solidFill>
                  <a:schemeClr val="bg1"/>
                </a:solidFill>
              </a:rPr>
              <a:t>сн</a:t>
            </a:r>
            <a:r>
              <a:rPr lang="ru-RU" sz="2400" b="1" dirty="0" err="1">
                <a:solidFill>
                  <a:schemeClr val="bg1"/>
                </a:solidFill>
              </a:rPr>
              <a:t>овная</a:t>
            </a:r>
            <a:r>
              <a:rPr lang="ru-RU" sz="2400" b="1" dirty="0">
                <a:solidFill>
                  <a:schemeClr val="bg1"/>
                </a:solidFill>
              </a:rPr>
              <a:t> идея</a:t>
            </a:r>
            <a:r>
              <a:rPr lang="ru-RU" sz="2400" dirty="0">
                <a:solidFill>
                  <a:schemeClr val="bg1"/>
                </a:solidFill>
              </a:rPr>
              <a:t>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Результаты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сети</a:t>
            </a:r>
            <a:r>
              <a:rPr dirty="0">
                <a:solidFill>
                  <a:schemeClr val="bg1"/>
                </a:solidFill>
              </a:rPr>
              <a:t> RPN – </a:t>
            </a:r>
            <a:r>
              <a:rPr lang="ru-RU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dirty="0" err="1">
                <a:solidFill>
                  <a:schemeClr val="bg1"/>
                </a:solidFill>
              </a:rPr>
              <a:t>ROIPooling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дальнейшая обработка.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167" y="1093863"/>
            <a:ext cx="4972942" cy="56701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4035</Words>
  <Application>Microsoft Office PowerPoint</Application>
  <PresentationFormat>Широкоэкранный</PresentationFormat>
  <Paragraphs>691</Paragraphs>
  <Slides>81</Slides>
  <Notes>0</Notes>
  <HiddenSlides>38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95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Times New Roman</vt:lpstr>
      <vt:lpstr>urw-din</vt:lpstr>
      <vt:lpstr>Тема Office</vt:lpstr>
      <vt:lpstr>Презентация PowerPoint</vt:lpstr>
      <vt:lpstr>Задачи связанные с обнаружением объектов</vt:lpstr>
      <vt:lpstr>Особенности Object detection</vt:lpstr>
      <vt:lpstr>Архитектуры Overfeat и R-CNN</vt:lpstr>
      <vt:lpstr>Алгоритм Non-Maximum Suppression (NMS)</vt:lpstr>
      <vt:lpstr>Борьба с дисбалансом предсказаний</vt:lpstr>
      <vt:lpstr>Задачи связанные с обнаружением объектов</vt:lpstr>
      <vt:lpstr>Архитектура R-CNN</vt:lpstr>
      <vt:lpstr>Многоэтапные архитектуры: Faster-R-CNN</vt:lpstr>
      <vt:lpstr>Многоэтапные архитектуры: Fast-RCNN</vt:lpstr>
      <vt:lpstr>Многоэтапные архитектуры: Faster-R-CNN</vt:lpstr>
      <vt:lpstr>Модификации Faster-R-CNN -&gt; Mask R-CNN</vt:lpstr>
      <vt:lpstr>Модификации Faster-R-CNN -&gt; Mask R-CNN</vt:lpstr>
      <vt:lpstr>Faster-R-CNN -&gt; Feature Pyramidal Network , FPN</vt:lpstr>
      <vt:lpstr>Модификации Faster-R-CNN -&gt; Cascade R-CNN</vt:lpstr>
      <vt:lpstr>Модификации Faster-R-CNN -&gt;  Архитектура RetinaNet</vt:lpstr>
      <vt:lpstr>Модификации Faster-R-CNN -&gt;  Архитектура RetinaNet</vt:lpstr>
      <vt:lpstr>Архитектура RetinaNet</vt:lpstr>
      <vt:lpstr>Faster-R-CNN -&gt; RetinaNet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 Decoder</vt:lpstr>
      <vt:lpstr>RT-DETR Decoder</vt:lpstr>
      <vt:lpstr>RT-DETR Query Selection + loss</vt:lpstr>
      <vt:lpstr>MaskFormer/ Mask2Former</vt:lpstr>
      <vt:lpstr>Задачи связанные с обнаружением объектов</vt:lpstr>
      <vt:lpstr>Архитектура RetinaNet</vt:lpstr>
      <vt:lpstr>Задачи компьютерного зрения</vt:lpstr>
      <vt:lpstr>RT-DETR</vt:lpstr>
      <vt:lpstr>RT-DETR Decoder</vt:lpstr>
      <vt:lpstr>RT-DETR</vt:lpstr>
      <vt:lpstr>RT-DETR</vt:lpstr>
      <vt:lpstr>RT-DETR</vt:lpstr>
      <vt:lpstr>RT-DETR</vt:lpstr>
      <vt:lpstr>RT-DETR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119</cp:revision>
  <dcterms:created xsi:type="dcterms:W3CDTF">2021-12-17T13:52:23Z</dcterms:created>
  <dcterms:modified xsi:type="dcterms:W3CDTF">2025-12-16T14:41:03Z</dcterms:modified>
</cp:coreProperties>
</file>